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23"/>
  </p:notesMasterIdLst>
  <p:handoutMasterIdLst>
    <p:handoutMasterId r:id="rId24"/>
  </p:handoutMasterIdLst>
  <p:sldIdLst>
    <p:sldId id="379" r:id="rId6"/>
    <p:sldId id="391" r:id="rId7"/>
    <p:sldId id="383" r:id="rId8"/>
    <p:sldId id="395" r:id="rId9"/>
    <p:sldId id="389" r:id="rId10"/>
    <p:sldId id="392" r:id="rId11"/>
    <p:sldId id="393" r:id="rId12"/>
    <p:sldId id="394" r:id="rId13"/>
    <p:sldId id="261" r:id="rId14"/>
    <p:sldId id="381" r:id="rId15"/>
    <p:sldId id="380" r:id="rId16"/>
    <p:sldId id="382" r:id="rId17"/>
    <p:sldId id="384" r:id="rId18"/>
    <p:sldId id="385" r:id="rId19"/>
    <p:sldId id="386" r:id="rId20"/>
    <p:sldId id="388" r:id="rId21"/>
    <p:sldId id="390" r:id="rId22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00FF"/>
    <a:srgbClr val="FF6600"/>
    <a:srgbClr val="333333"/>
    <a:srgbClr val="FF9966"/>
    <a:srgbClr val="996600"/>
    <a:srgbClr val="FFC000"/>
    <a:srgbClr val="CC0099"/>
    <a:srgbClr val="00B0F0"/>
    <a:srgbClr val="CCD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>
        <p:scale>
          <a:sx n="80" d="100"/>
          <a:sy n="80" d="100"/>
        </p:scale>
        <p:origin x="1650" y="660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e10991a\Documents\Experian.Agile\Experian.Recursos\RadarEquipoExperian.xls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 Equipo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RadarMadurez!$C$1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RadarMadurez!$C$2:$C$16</c:f>
              <c:numCache>
                <c:formatCode>0%</c:formatCode>
                <c:ptCount val="15"/>
                <c:pt idx="0">
                  <c:v>0.51724137931034486</c:v>
                </c:pt>
                <c:pt idx="1">
                  <c:v>0.55172413793103448</c:v>
                </c:pt>
                <c:pt idx="2">
                  <c:v>0.34482758620689657</c:v>
                </c:pt>
                <c:pt idx="3">
                  <c:v>0.55172413793103448</c:v>
                </c:pt>
                <c:pt idx="4">
                  <c:v>0.17241379310344829</c:v>
                </c:pt>
                <c:pt idx="5">
                  <c:v>0.2413793103448276</c:v>
                </c:pt>
                <c:pt idx="6">
                  <c:v>0.31034482758620691</c:v>
                </c:pt>
                <c:pt idx="7">
                  <c:v>0.44827586206896552</c:v>
                </c:pt>
                <c:pt idx="8">
                  <c:v>0.20689655172413793</c:v>
                </c:pt>
                <c:pt idx="9">
                  <c:v>0.27586206896551724</c:v>
                </c:pt>
                <c:pt idx="10">
                  <c:v>0.34482758620689657</c:v>
                </c:pt>
                <c:pt idx="11">
                  <c:v>0.48275862068965519</c:v>
                </c:pt>
                <c:pt idx="12">
                  <c:v>0.31034482758620691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23-40D4-8447-A74DAA0BE23E}"/>
            </c:ext>
          </c:extLst>
        </c:ser>
        <c:ser>
          <c:idx val="1"/>
          <c:order val="1"/>
          <c:tx>
            <c:strRef>
              <c:f>RadarMadurez!$D$1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RadarMadurez!$D$2:$D$16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23-40D4-8447-A74DAA0BE23E}"/>
            </c:ext>
          </c:extLst>
        </c:ser>
        <c:ser>
          <c:idx val="2"/>
          <c:order val="2"/>
          <c:tx>
            <c:strRef>
              <c:f>RadarMadurez!$E$1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RadarMadurez!$E$2:$E$16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23-40D4-8447-A74DAA0BE2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23231"/>
        <c:axId val="1791629999"/>
      </c:radarChart>
      <c:catAx>
        <c:axId val="17933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1629999"/>
        <c:crosses val="autoZero"/>
        <c:auto val="1"/>
        <c:lblAlgn val="ctr"/>
        <c:lblOffset val="100"/>
        <c:noMultiLvlLbl val="0"/>
      </c:catAx>
      <c:valAx>
        <c:axId val="1791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33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</a:t>
            </a:r>
            <a:r>
              <a:rPr lang="es-CO" baseline="0" dirty="0"/>
              <a:t> Macro de Escalamiento</a:t>
            </a:r>
            <a:r>
              <a:rPr lang="es-CO" dirty="0"/>
              <a:t> Safe</a:t>
            </a:r>
          </a:p>
          <a:p>
            <a:pPr>
              <a:defRPr/>
            </a:pPr>
            <a:r>
              <a:rPr lang="es-ES" dirty="0"/>
              <a:t>PMO</a:t>
            </a:r>
            <a:endParaRPr lang="es-C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RadarMadurez!$C$20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RadarMadurez!$C$21:$C$23</c:f>
              <c:numCache>
                <c:formatCode>0%</c:formatCode>
                <c:ptCount val="3"/>
                <c:pt idx="0">
                  <c:v>0.24666666666666667</c:v>
                </c:pt>
                <c:pt idx="1">
                  <c:v>0.29444444444444445</c:v>
                </c:pt>
                <c:pt idx="2">
                  <c:v>0.31724137931034485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EC-4179-BEA5-4189A93EB848}"/>
            </c:ext>
          </c:extLst>
        </c:ser>
        <c:ser>
          <c:idx val="1"/>
          <c:order val="1"/>
          <c:tx>
            <c:strRef>
              <c:f>RadarMadurez!$D$20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RadarMadurez!$D$21:$D$23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EC-4179-BEA5-4189A93EB848}"/>
            </c:ext>
          </c:extLst>
        </c:ser>
        <c:ser>
          <c:idx val="2"/>
          <c:order val="2"/>
          <c:tx>
            <c:strRef>
              <c:f>RadarMadurez!$E$20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RadarMadurez!$E$21:$E$23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EC-4179-BEA5-4189A93EB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554975"/>
        <c:axId val="1836888367"/>
      </c:radarChart>
      <c:catAx>
        <c:axId val="178255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836888367"/>
        <c:crosses val="autoZero"/>
        <c:auto val="1"/>
        <c:lblAlgn val="ctr"/>
        <c:lblOffset val="100"/>
        <c:noMultiLvlLbl val="0"/>
      </c:catAx>
      <c:valAx>
        <c:axId val="183688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8255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'[ESTADO_PROYECTOS.xlsx]Top Impedimentos'!$D$3:$O$3</c:f>
              <c:strCache>
                <c:ptCount val="1"/>
                <c:pt idx="0">
                  <c:v>Equipo Equipo Equipo Equipo Equipo Equipo Equipo Equipo Equipo Equipo Equipo 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Impedimentos'!$D$4:$D$18</c:f>
            </c:numRef>
          </c:val>
          <c:extLst>
            <c:ext xmlns:c16="http://schemas.microsoft.com/office/drawing/2014/chart" uri="{C3380CC4-5D6E-409C-BE32-E72D297353CC}">
              <c16:uniqueId val="{00000000-9D12-4542-A3A8-30B405D4305D}"/>
            </c:ext>
          </c:extLst>
        </c:ser>
        <c:ser>
          <c:idx val="1"/>
          <c:order val="1"/>
          <c:tx>
            <c:strRef>
              <c:f>'[ESTADO_PROYECTOS.xlsx]Top Impedimentos'!$E$3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Impedimentos'!$E$4:$E$18</c:f>
            </c:numRef>
          </c:val>
          <c:extLst>
            <c:ext xmlns:c16="http://schemas.microsoft.com/office/drawing/2014/chart" uri="{C3380CC4-5D6E-409C-BE32-E72D297353CC}">
              <c16:uniqueId val="{00000001-9D12-4542-A3A8-30B405D4305D}"/>
            </c:ext>
          </c:extLst>
        </c:ser>
        <c:ser>
          <c:idx val="2"/>
          <c:order val="2"/>
          <c:tx>
            <c:strRef>
              <c:f>'[ESTADO_PROYECTOS.xlsx]Top Impedimentos'!$F$3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Impedimentos'!$F$4:$F$18</c:f>
            </c:numRef>
          </c:val>
          <c:extLst>
            <c:ext xmlns:c16="http://schemas.microsoft.com/office/drawing/2014/chart" uri="{C3380CC4-5D6E-409C-BE32-E72D297353CC}">
              <c16:uniqueId val="{00000002-9D12-4542-A3A8-30B405D4305D}"/>
            </c:ext>
          </c:extLst>
        </c:ser>
        <c:ser>
          <c:idx val="3"/>
          <c:order val="3"/>
          <c:tx>
            <c:strRef>
              <c:f>'[ESTADO_PROYECTOS.xlsx]Top Impedimentos'!$G$3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Impedimentos'!$G$4:$G$18</c:f>
            </c:numRef>
          </c:val>
          <c:extLst>
            <c:ext xmlns:c16="http://schemas.microsoft.com/office/drawing/2014/chart" uri="{C3380CC4-5D6E-409C-BE32-E72D297353CC}">
              <c16:uniqueId val="{00000003-9D12-4542-A3A8-30B405D4305D}"/>
            </c:ext>
          </c:extLst>
        </c:ser>
        <c:ser>
          <c:idx val="4"/>
          <c:order val="4"/>
          <c:tx>
            <c:strRef>
              <c:f>'[ESTADO_PROYECTOS.xlsx]Top Impedimentos'!$H$3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Impedimentos'!$H$4:$H$18</c:f>
            </c:numRef>
          </c:val>
          <c:extLst>
            <c:ext xmlns:c16="http://schemas.microsoft.com/office/drawing/2014/chart" uri="{C3380CC4-5D6E-409C-BE32-E72D297353CC}">
              <c16:uniqueId val="{00000004-9D12-4542-A3A8-30B405D4305D}"/>
            </c:ext>
          </c:extLst>
        </c:ser>
        <c:ser>
          <c:idx val="5"/>
          <c:order val="5"/>
          <c:tx>
            <c:strRef>
              <c:f>'[ESTADO_PROYECTOS.xlsx]Top Impedimentos'!$I$3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Impedimentos'!$I$4:$I$18</c:f>
            </c:numRef>
          </c:val>
          <c:extLst>
            <c:ext xmlns:c16="http://schemas.microsoft.com/office/drawing/2014/chart" uri="{C3380CC4-5D6E-409C-BE32-E72D297353CC}">
              <c16:uniqueId val="{00000005-9D12-4542-A3A8-30B405D4305D}"/>
            </c:ext>
          </c:extLst>
        </c:ser>
        <c:ser>
          <c:idx val="6"/>
          <c:order val="6"/>
          <c:tx>
            <c:strRef>
              <c:f>'[ESTADO_PROYECTOS.xlsx]Top Impedimentos'!$J$3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Impedimentos'!$J$4:$J$18</c:f>
            </c:numRef>
          </c:val>
          <c:extLst>
            <c:ext xmlns:c16="http://schemas.microsoft.com/office/drawing/2014/chart" uri="{C3380CC4-5D6E-409C-BE32-E72D297353CC}">
              <c16:uniqueId val="{00000006-9D12-4542-A3A8-30B405D4305D}"/>
            </c:ext>
          </c:extLst>
        </c:ser>
        <c:ser>
          <c:idx val="7"/>
          <c:order val="7"/>
          <c:tx>
            <c:strRef>
              <c:f>'[ESTADO_PROYECTOS.xlsx]Top Impedimentos'!$K$3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Impedimentos'!$K$4:$K$18</c:f>
            </c:numRef>
          </c:val>
          <c:extLst>
            <c:ext xmlns:c16="http://schemas.microsoft.com/office/drawing/2014/chart" uri="{C3380CC4-5D6E-409C-BE32-E72D297353CC}">
              <c16:uniqueId val="{00000007-9D12-4542-A3A8-30B405D4305D}"/>
            </c:ext>
          </c:extLst>
        </c:ser>
        <c:ser>
          <c:idx val="8"/>
          <c:order val="8"/>
          <c:tx>
            <c:strRef>
              <c:f>'[ESTADO_PROYECTOS.xlsx]Top Impedimentos'!$L$3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Impedimentos'!$L$4:$L$18</c:f>
            </c:numRef>
          </c:val>
          <c:extLst>
            <c:ext xmlns:c16="http://schemas.microsoft.com/office/drawing/2014/chart" uri="{C3380CC4-5D6E-409C-BE32-E72D297353CC}">
              <c16:uniqueId val="{00000008-9D12-4542-A3A8-30B405D4305D}"/>
            </c:ext>
          </c:extLst>
        </c:ser>
        <c:ser>
          <c:idx val="9"/>
          <c:order val="9"/>
          <c:tx>
            <c:strRef>
              <c:f>'[ESTADO_PROYECTOS.xlsx]Top Impedimentos'!$M$3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Impedimentos'!$M$4:$M$18</c:f>
            </c:numRef>
          </c:val>
          <c:extLst>
            <c:ext xmlns:c16="http://schemas.microsoft.com/office/drawing/2014/chart" uri="{C3380CC4-5D6E-409C-BE32-E72D297353CC}">
              <c16:uniqueId val="{00000009-9D12-4542-A3A8-30B405D4305D}"/>
            </c:ext>
          </c:extLst>
        </c:ser>
        <c:ser>
          <c:idx val="10"/>
          <c:order val="10"/>
          <c:tx>
            <c:strRef>
              <c:f>'[ESTADO_PROYECTOS.xlsx]Top Impedimentos'!$P$3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D12-4542-A3A8-30B405D4305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D12-4542-A3A8-30B405D4305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D12-4542-A3A8-30B405D4305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D12-4542-A3A8-30B405D4305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D12-4542-A3A8-30B405D4305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9D12-4542-A3A8-30B405D4305D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9D12-4542-A3A8-30B405D4305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9D12-4542-A3A8-30B405D4305D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9D12-4542-A3A8-30B405D4305D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9D12-4542-A3A8-30B405D4305D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9D12-4542-A3A8-30B405D4305D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9D12-4542-A3A8-30B405D4305D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9D12-4542-A3A8-30B405D4305D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9D12-4542-A3A8-30B405D4305D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9D12-4542-A3A8-30B405D4305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9D12-4542-A3A8-30B405D4305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9D12-4542-A3A8-30B405D4305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9D12-4542-A3A8-30B405D4305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9D12-4542-A3A8-30B405D4305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9D12-4542-A3A8-30B405D4305D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9D12-4542-A3A8-30B405D4305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9D12-4542-A3A8-30B405D4305D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9D12-4542-A3A8-30B405D4305D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9D12-4542-A3A8-30B405D4305D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9D12-4542-A3A8-30B405D4305D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9D12-4542-A3A8-30B405D4305D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9D12-4542-A3A8-30B405D4305D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9D12-4542-A3A8-30B405D4305D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9D12-4542-A3A8-30B405D4305D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9D12-4542-A3A8-30B405D430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5">
                        <a:lumMod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'[ESTADO_PROYECTOS.xlsx]Top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'[ESTADO_PROYECTOS.xlsx]Top Impedimentos'!$P$4:$P$18</c:f>
              <c:numCache>
                <c:formatCode>General</c:formatCode>
                <c:ptCount val="15"/>
                <c:pt idx="0">
                  <c:v>10</c:v>
                </c:pt>
                <c:pt idx="1">
                  <c:v>10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9D12-4542-A3A8-30B405D4305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50510368512201"/>
          <c:y val="0.12573367667249399"/>
          <c:w val="0.54831796999897953"/>
          <c:h val="0.66604459028051055"/>
        </c:manualLayout>
      </c:layout>
      <c:radarChart>
        <c:radarStyle val="marker"/>
        <c:varyColors val="0"/>
        <c:ser>
          <c:idx val="0"/>
          <c:order val="0"/>
          <c:tx>
            <c:strRef>
              <c:f>RadarPorEquipo!$B$2</c:f>
              <c:strCache>
                <c:ptCount val="1"/>
                <c:pt idx="0">
                  <c:v>Actual</c:v>
                </c:pt>
              </c:strCache>
            </c:strRef>
          </c:tx>
          <c:spPr>
            <a:ln w="25400" cap="rnd" cmpd="sng" algn="ctr">
              <a:solidFill>
                <a:schemeClr val="accent2">
                  <a:alpha val="100000"/>
                </a:schemeClr>
              </a:solidFill>
              <a:prstDash val="solid"/>
              <a:round/>
            </a:ln>
          </c:spPr>
          <c:marker>
            <c:symbol val="diamond"/>
            <c:size val="7"/>
            <c:spPr>
              <a:solidFill>
                <a:schemeClr val="accent2"/>
              </a:solidFill>
              <a:ln w="6350" cap="flat" cmpd="sng" algn="ctr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RadarPorEquipo!$B$3:$B$7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F-44CE-A65C-B532DA894DC1}"/>
            </c:ext>
          </c:extLst>
        </c:ser>
        <c:ser>
          <c:idx val="1"/>
          <c:order val="1"/>
          <c:tx>
            <c:strRef>
              <c:f>RadarPorEquipo!$C$1</c:f>
              <c:strCache>
                <c:ptCount val="1"/>
                <c:pt idx="0">
                  <c:v>Deseado</c:v>
                </c:pt>
              </c:strCache>
            </c:strRef>
          </c:tx>
          <c:spPr>
            <a:ln w="38100" cap="rnd" cmpd="sng" algn="ctr">
              <a:solidFill>
                <a:schemeClr val="accent6">
                  <a:alpha val="100000"/>
                </a:schemeClr>
              </a:solidFill>
              <a:prstDash val="solid"/>
              <a:round/>
            </a:ln>
          </c:spPr>
          <c:marker>
            <c:symbol val="square"/>
            <c:size val="9"/>
            <c:spPr>
              <a:solidFill>
                <a:schemeClr val="accent6"/>
              </a:solidFill>
              <a:ln w="6350" cap="flat" cmpd="sng" algn="ctr">
                <a:solidFill>
                  <a:schemeClr val="accent6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RadarPorEquipo!$C$3:$C$7</c:f>
              <c:numCache>
                <c:formatCode>0%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F-44CE-A65C-B532DA894DC1}"/>
            </c:ext>
          </c:extLst>
        </c:ser>
        <c:ser>
          <c:idx val="2"/>
          <c:order val="2"/>
          <c:tx>
            <c:strRef>
              <c:f>RadarPorEquipo!$D$2</c:f>
              <c:strCache>
                <c:ptCount val="1"/>
                <c:pt idx="0">
                  <c:v>Logrado</c:v>
                </c:pt>
              </c:strCache>
            </c:strRef>
          </c:tx>
          <c:spPr>
            <a:ln w="25400" cap="rnd" cmpd="sng" algn="ctr">
              <a:solidFill>
                <a:schemeClr val="accent1">
                  <a:lumMod val="75000"/>
                  <a:alpha val="100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solidFill>
                <a:schemeClr val="accent1">
                  <a:lumMod val="75000"/>
                </a:schemeClr>
              </a:solidFill>
              <a:ln w="6350" cap="flat" cmpd="sng" algn="ctr">
                <a:solidFill>
                  <a:schemeClr val="accent1">
                    <a:lumMod val="75000"/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RadarPorEquipo!$D$3:$D$7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F-44CE-A65C-B532DA894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90799"/>
        <c:axId val="1"/>
      </c:radarChart>
      <c:catAx>
        <c:axId val="1500490799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"/>
        <c:crosses val="autoZero"/>
        <c:auto val="0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  <a:alpha val="100000"/>
                </a:schemeClr>
              </a:solidFill>
              <a:prstDash val="solid"/>
              <a:round/>
            </a:ln>
          </c:spPr>
        </c:majorGridlines>
        <c:numFmt formatCode="0.00" sourceLinked="1"/>
        <c:majorTickMark val="cross"/>
        <c:minorTickMark val="none"/>
        <c:tickLblPos val="nextTo"/>
        <c:spPr>
          <a:ln w="3175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500490799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1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2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ayout>
        <c:manualLayout>
          <c:xMode val="edge"/>
          <c:yMode val="edge"/>
          <c:x val="0.77587856913684305"/>
          <c:y val="0.76637026468918445"/>
          <c:w val="0.20198260098936993"/>
          <c:h val="0.14499994729574461"/>
        </c:manualLayout>
      </c:layout>
      <c:overlay val="0"/>
      <c:spPr>
        <a:solidFill>
          <a:srgbClr val="FFFFFF">
            <a:alpha val="100000"/>
          </a:srgbClr>
        </a:solidFill>
        <a:ln w="3175">
          <a:solidFill>
            <a:srgbClr val="000000">
              <a:alpha val="100000"/>
            </a:srgbClr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000000">
          <a:alpha val="100000"/>
        </a:srgbClr>
      </a:solidFill>
      <a:prstDash val="solid"/>
      <a:round/>
    </a:ln>
  </c:spPr>
  <c:txPr>
    <a:bodyPr/>
    <a:lstStyle/>
    <a:p>
      <a:pPr>
        <a:defRPr sz="1150" b="0" i="0" u="none" strike="noStrike" baseline="0">
          <a:solidFill>
            <a:srgbClr val="000000"/>
          </a:solidFill>
          <a:latin typeface="Arial Narrow"/>
          <a:ea typeface="Arial Narrow"/>
          <a:cs typeface="Arial Narrow"/>
        </a:defRPr>
      </a:pPr>
      <a:endParaRPr lang="es-CO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b="1"/>
              <a:t>Estado General</a:t>
            </a:r>
            <a:r>
              <a:rPr lang="es-CO" b="1" baseline="0"/>
              <a:t> de los Equipos</a:t>
            </a:r>
            <a:endParaRPr lang="es-CO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v>Ideal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Equipo!$C$24:$G$24</c:f>
              <c:strCache>
                <c:ptCount val="5"/>
                <c:pt idx="0">
                  <c:v>Agility Score</c:v>
                </c:pt>
                <c:pt idx="1">
                  <c:v>Happiness Team</c:v>
                </c:pt>
                <c:pt idx="2">
                  <c:v>Client Satisfaction</c:v>
                </c:pt>
                <c:pt idx="3">
                  <c:v>Iteration Goal</c:v>
                </c:pt>
                <c:pt idx="4">
                  <c:v>Comunication</c:v>
                </c:pt>
              </c:strCache>
            </c:strRef>
          </c:cat>
          <c:val>
            <c:numRef>
              <c:f>Equipo!$C$25:$G$25</c:f>
              <c:numCache>
                <c:formatCode>0%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4D-4E67-BA85-9CA0A000516B}"/>
            </c:ext>
          </c:extLst>
        </c:ser>
        <c:ser>
          <c:idx val="1"/>
          <c:order val="1"/>
          <c:tx>
            <c:v>Actual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Equipo!$C$24:$G$24</c:f>
              <c:strCache>
                <c:ptCount val="5"/>
                <c:pt idx="0">
                  <c:v>Agility Score</c:v>
                </c:pt>
                <c:pt idx="1">
                  <c:v>Happiness Team</c:v>
                </c:pt>
                <c:pt idx="2">
                  <c:v>Client Satisfaction</c:v>
                </c:pt>
                <c:pt idx="3">
                  <c:v>Iteration Goal</c:v>
                </c:pt>
                <c:pt idx="4">
                  <c:v>Comunication</c:v>
                </c:pt>
              </c:strCache>
            </c:strRef>
          </c:cat>
          <c:val>
            <c:numRef>
              <c:f>Equipo!$C$41:$G$41</c:f>
              <c:numCache>
                <c:formatCode>0%</c:formatCode>
                <c:ptCount val="5"/>
                <c:pt idx="0">
                  <c:v>0.53999999999999992</c:v>
                </c:pt>
                <c:pt idx="1">
                  <c:v>0.55333333333333323</c:v>
                </c:pt>
                <c:pt idx="2">
                  <c:v>0.64416666666666644</c:v>
                </c:pt>
                <c:pt idx="3">
                  <c:v>0.35833333333333339</c:v>
                </c:pt>
                <c:pt idx="4">
                  <c:v>0.45833333333333331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4D-4E67-BA85-9CA0A00051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4788511"/>
        <c:axId val="345265999"/>
      </c:radarChart>
      <c:catAx>
        <c:axId val="274788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345265999"/>
        <c:crosses val="autoZero"/>
        <c:auto val="1"/>
        <c:lblAlgn val="ctr"/>
        <c:lblOffset val="100"/>
        <c:noMultiLvlLbl val="0"/>
      </c:catAx>
      <c:valAx>
        <c:axId val="345265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274788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0.04491</cdr:x>
      <cdr:y>0.06225</cdr:y>
    </cdr:from>
    <cdr:to>
      <cdr:x>0.26816</cdr:x>
      <cdr:y>0.14056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8521F1E4-CF01-4F15-A2AE-0B53664D4024}"/>
            </a:ext>
          </a:extLst>
        </cdr:cNvPr>
        <cdr:cNvSpPr txBox="1"/>
      </cdr:nvSpPr>
      <cdr:spPr>
        <a:xfrm xmlns:a="http://schemas.openxmlformats.org/drawingml/2006/main">
          <a:off x="323849" y="295275"/>
          <a:ext cx="1609725" cy="3714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CO" sz="1600" b="1"/>
            <a:t>Nombre Equipo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13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5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11/10/2018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  <p:sldLayoutId id="214748374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127776" y="4615119"/>
            <a:ext cx="6117011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err="1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Planing</a:t>
            </a: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 </a:t>
            </a:r>
            <a:r>
              <a:rPr lang="es-ES_tradnl" sz="3300" b="1" dirty="0" err="1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Sprit</a:t>
            </a: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 2 – Proyecto Coaching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5990006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Resumen Estado Equipos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B4B617C-7347-4D8C-9759-232BB1C68E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0544920"/>
              </p:ext>
            </p:extLst>
          </p:nvPr>
        </p:nvGraphicFramePr>
        <p:xfrm>
          <a:off x="1590675" y="1066801"/>
          <a:ext cx="8763000" cy="5610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3098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29644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29644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29644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grpSp>
        <p:nvGrpSpPr>
          <p:cNvPr id="67" name="Grupo 66"/>
          <p:cNvGrpSpPr/>
          <p:nvPr/>
        </p:nvGrpSpPr>
        <p:grpSpPr>
          <a:xfrm>
            <a:off x="2592426" y="1171575"/>
            <a:ext cx="4498008" cy="5044143"/>
            <a:chOff x="3464892" y="1013903"/>
            <a:chExt cx="4498008" cy="5201815"/>
          </a:xfrm>
        </p:grpSpPr>
        <p:sp>
          <p:nvSpPr>
            <p:cNvPr id="17" name="Proceso alternativo 16"/>
            <p:cNvSpPr/>
            <p:nvPr/>
          </p:nvSpPr>
          <p:spPr>
            <a:xfrm>
              <a:off x="6155843" y="1097531"/>
              <a:ext cx="1315149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49%</a:t>
              </a:r>
            </a:p>
          </p:txBody>
        </p:sp>
        <p:sp>
          <p:nvSpPr>
            <p:cNvPr id="22" name="Proceso alternativo 21"/>
            <p:cNvSpPr/>
            <p:nvPr/>
          </p:nvSpPr>
          <p:spPr>
            <a:xfrm>
              <a:off x="6155843" y="1428802"/>
              <a:ext cx="15317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58%</a:t>
              </a:r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205223" y="1013903"/>
              <a:ext cx="1770036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4839245" y="1373722"/>
              <a:ext cx="1136850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Decisor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0" name="Rectángulo 29"/>
            <p:cNvSpPr/>
            <p:nvPr/>
          </p:nvSpPr>
          <p:spPr>
            <a:xfrm>
              <a:off x="4346311" y="1729155"/>
              <a:ext cx="1628948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Célula Datos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31" name="Proceso alternativo 30"/>
            <p:cNvSpPr/>
            <p:nvPr/>
          </p:nvSpPr>
          <p:spPr>
            <a:xfrm>
              <a:off x="6155844" y="1756942"/>
              <a:ext cx="1219378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44%</a:t>
              </a:r>
            </a:p>
          </p:txBody>
        </p:sp>
        <p:sp>
          <p:nvSpPr>
            <p:cNvPr id="32" name="Proceso alternativo 31"/>
            <p:cNvSpPr/>
            <p:nvPr/>
          </p:nvSpPr>
          <p:spPr>
            <a:xfrm>
              <a:off x="6155844" y="2093786"/>
              <a:ext cx="14174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52%</a:t>
              </a:r>
            </a:p>
          </p:txBody>
        </p:sp>
        <p:sp>
          <p:nvSpPr>
            <p:cNvPr id="34" name="Proceso alternativo 33"/>
            <p:cNvSpPr/>
            <p:nvPr/>
          </p:nvSpPr>
          <p:spPr>
            <a:xfrm>
              <a:off x="6155844" y="2745182"/>
              <a:ext cx="14174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51%</a:t>
              </a:r>
            </a:p>
          </p:txBody>
        </p:sp>
        <p:sp>
          <p:nvSpPr>
            <p:cNvPr id="35" name="Proceso alternativo 34"/>
            <p:cNvSpPr/>
            <p:nvPr/>
          </p:nvSpPr>
          <p:spPr>
            <a:xfrm>
              <a:off x="6155844" y="3074782"/>
              <a:ext cx="13666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50%</a:t>
              </a:r>
            </a:p>
          </p:txBody>
        </p:sp>
        <p:sp>
          <p:nvSpPr>
            <p:cNvPr id="36" name="Proceso alternativo 35"/>
            <p:cNvSpPr/>
            <p:nvPr/>
          </p:nvSpPr>
          <p:spPr>
            <a:xfrm>
              <a:off x="6155844" y="3414986"/>
              <a:ext cx="1531792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57%</a:t>
              </a:r>
            </a:p>
          </p:txBody>
        </p:sp>
        <p:sp>
          <p:nvSpPr>
            <p:cNvPr id="37" name="Proceso alternativo 36"/>
            <p:cNvSpPr/>
            <p:nvPr/>
          </p:nvSpPr>
          <p:spPr>
            <a:xfrm>
              <a:off x="6155844" y="2419484"/>
              <a:ext cx="1031034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38%</a:t>
              </a:r>
            </a:p>
          </p:txBody>
        </p:sp>
        <p:sp>
          <p:nvSpPr>
            <p:cNvPr id="38" name="Proceso alternativo 37"/>
            <p:cNvSpPr/>
            <p:nvPr/>
          </p:nvSpPr>
          <p:spPr>
            <a:xfrm>
              <a:off x="6155842" y="3746742"/>
              <a:ext cx="520703" cy="260691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?%</a:t>
              </a:r>
            </a:p>
          </p:txBody>
        </p:sp>
        <p:sp>
          <p:nvSpPr>
            <p:cNvPr id="39" name="Proceso alternativo 38"/>
            <p:cNvSpPr/>
            <p:nvPr/>
          </p:nvSpPr>
          <p:spPr>
            <a:xfrm>
              <a:off x="6155841" y="4092639"/>
              <a:ext cx="1031037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38%</a:t>
              </a:r>
            </a:p>
          </p:txBody>
        </p:sp>
        <p:sp>
          <p:nvSpPr>
            <p:cNvPr id="40" name="Proceso alternativo 39"/>
            <p:cNvSpPr/>
            <p:nvPr/>
          </p:nvSpPr>
          <p:spPr>
            <a:xfrm>
              <a:off x="6155843" y="4430963"/>
              <a:ext cx="14682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54%</a:t>
              </a:r>
            </a:p>
          </p:txBody>
        </p:sp>
        <p:sp>
          <p:nvSpPr>
            <p:cNvPr id="41" name="Proceso alternativo 40"/>
            <p:cNvSpPr/>
            <p:nvPr/>
          </p:nvSpPr>
          <p:spPr>
            <a:xfrm>
              <a:off x="6155843" y="4771300"/>
              <a:ext cx="1807057" cy="260691"/>
            </a:xfrm>
            <a:prstGeom prst="flowChartAlternateProcess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65%</a:t>
              </a:r>
            </a:p>
          </p:txBody>
        </p:sp>
        <p:sp>
          <p:nvSpPr>
            <p:cNvPr id="42" name="Proceso alternativo 41"/>
            <p:cNvSpPr/>
            <p:nvPr/>
          </p:nvSpPr>
          <p:spPr>
            <a:xfrm>
              <a:off x="6155844" y="5438314"/>
              <a:ext cx="402650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200" dirty="0"/>
                <a:t>0%</a:t>
              </a:r>
            </a:p>
          </p:txBody>
        </p:sp>
        <p:sp>
          <p:nvSpPr>
            <p:cNvPr id="43" name="Proceso alternativo 42"/>
            <p:cNvSpPr/>
            <p:nvPr/>
          </p:nvSpPr>
          <p:spPr>
            <a:xfrm>
              <a:off x="6155843" y="5102171"/>
              <a:ext cx="1468293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55%</a:t>
              </a:r>
            </a:p>
          </p:txBody>
        </p:sp>
        <p:sp>
          <p:nvSpPr>
            <p:cNvPr id="52" name="Proceso alternativo 51"/>
            <p:cNvSpPr/>
            <p:nvPr/>
          </p:nvSpPr>
          <p:spPr>
            <a:xfrm>
              <a:off x="6155841" y="5748610"/>
              <a:ext cx="402650" cy="26069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200" dirty="0"/>
                <a:t>0%</a:t>
              </a:r>
            </a:p>
          </p:txBody>
        </p:sp>
        <p:cxnSp>
          <p:nvCxnSpPr>
            <p:cNvPr id="54" name="Conector recto 53"/>
            <p:cNvCxnSpPr/>
            <p:nvPr/>
          </p:nvCxnSpPr>
          <p:spPr>
            <a:xfrm>
              <a:off x="6097448" y="1021530"/>
              <a:ext cx="0" cy="5194188"/>
            </a:xfrm>
            <a:prstGeom prst="line">
              <a:avLst/>
            </a:prstGeom>
            <a:ln w="381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ángulo 54"/>
            <p:cNvSpPr/>
            <p:nvPr/>
          </p:nvSpPr>
          <p:spPr>
            <a:xfrm>
              <a:off x="4779253" y="2067709"/>
              <a:ext cx="118731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4. Seguros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6" name="Rectángulo 55"/>
            <p:cNvSpPr/>
            <p:nvPr/>
          </p:nvSpPr>
          <p:spPr>
            <a:xfrm>
              <a:off x="3464892" y="2371694"/>
              <a:ext cx="251036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5. Validador de Ingreso</a:t>
              </a:r>
              <a:r>
                <a:rPr lang="es-CO" sz="1600" b="1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s</a:t>
              </a:r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4458497" y="2691457"/>
              <a:ext cx="151676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6. Antifraude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4565567" y="3017603"/>
              <a:ext cx="140532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7. </a:t>
              </a:r>
              <a:r>
                <a:rPr lang="es-CO" sz="1600" b="1" dirty="0" err="1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Ebyington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163052" y="3334693"/>
              <a:ext cx="81304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8. APP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0" name="Rectángulo 59"/>
            <p:cNvSpPr/>
            <p:nvPr/>
          </p:nvSpPr>
          <p:spPr>
            <a:xfrm>
              <a:off x="3826584" y="3631376"/>
              <a:ext cx="2149511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bancarizado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4415460" y="3990337"/>
              <a:ext cx="155110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10. Seguridad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2" name="Rectángulo 61"/>
            <p:cNvSpPr/>
            <p:nvPr/>
          </p:nvSpPr>
          <p:spPr>
            <a:xfrm>
              <a:off x="5028488" y="4353330"/>
              <a:ext cx="93807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11. SME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3" name="Rectángulo 62"/>
            <p:cNvSpPr/>
            <p:nvPr/>
          </p:nvSpPr>
          <p:spPr>
            <a:xfrm>
              <a:off x="4942439" y="4728585"/>
              <a:ext cx="1011815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12. SGID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4" name="Rectángulo 63"/>
            <p:cNvSpPr/>
            <p:nvPr/>
          </p:nvSpPr>
          <p:spPr>
            <a:xfrm>
              <a:off x="5067666" y="5091578"/>
              <a:ext cx="878767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13. Bus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5" name="Rectángulo 64"/>
            <p:cNvSpPr/>
            <p:nvPr/>
          </p:nvSpPr>
          <p:spPr>
            <a:xfrm>
              <a:off x="3936266" y="5458212"/>
              <a:ext cx="2030299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14. Infraestructura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4356774" y="5774677"/>
              <a:ext cx="1591782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algn="r"/>
              <a:r>
                <a:rPr lang="es-CO" sz="16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15. Reconocer</a:t>
              </a:r>
              <a:endParaRPr lang="es-CO" sz="16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8412815" y="1674950"/>
            <a:ext cx="2148114" cy="2591947"/>
            <a:chOff x="783772" y="2193439"/>
            <a:chExt cx="2148114" cy="259194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3200" b="1" dirty="0"/>
                  <a:t>44%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1311691" y="4323721"/>
              <a:ext cx="1186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General</a:t>
              </a:r>
              <a:endParaRPr lang="es-CO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3200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Gaps</a:t>
            </a:r>
            <a:endParaRPr lang="es-CO" sz="3200" dirty="0"/>
          </a:p>
        </p:txBody>
      </p:sp>
      <p:sp>
        <p:nvSpPr>
          <p:cNvPr id="5" name="Rectángulo redondeado 4"/>
          <p:cNvSpPr/>
          <p:nvPr/>
        </p:nvSpPr>
        <p:spPr>
          <a:xfrm>
            <a:off x="2257945" y="4580499"/>
            <a:ext cx="2305422" cy="795200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00" b="1" dirty="0"/>
              <a:t>Metodológico</a:t>
            </a:r>
            <a:endParaRPr lang="es-CO" sz="1050" b="1" dirty="0"/>
          </a:p>
        </p:txBody>
      </p:sp>
      <p:sp>
        <p:nvSpPr>
          <p:cNvPr id="6" name="Rectángulo redondeado 5"/>
          <p:cNvSpPr/>
          <p:nvPr/>
        </p:nvSpPr>
        <p:spPr>
          <a:xfrm>
            <a:off x="2237499" y="2011849"/>
            <a:ext cx="2305422" cy="880328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  <a:endParaRPr lang="es-CO" altLang="es-CO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5486962" y="1217691"/>
            <a:ext cx="5922566" cy="24303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Rotación en las personas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Desinterés a los temas de Experian por ser de outsourcing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Dedicación parcial a los proyectos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una cultura de mando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Comunicación</a:t>
            </a: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entre áreas de apoyo</a:t>
            </a:r>
          </a:p>
          <a:p>
            <a:pPr algn="ctr"/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riángulo isósceles 7"/>
          <p:cNvSpPr/>
          <p:nvPr/>
        </p:nvSpPr>
        <p:spPr>
          <a:xfrm rot="5400000">
            <a:off x="4548207" y="2199473"/>
            <a:ext cx="787842" cy="417657"/>
          </a:xfrm>
          <a:prstGeom prst="triangle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Triángulo isósceles 8"/>
          <p:cNvSpPr/>
          <p:nvPr/>
        </p:nvSpPr>
        <p:spPr>
          <a:xfrm rot="5400000">
            <a:off x="4578092" y="4803976"/>
            <a:ext cx="768961" cy="417657"/>
          </a:xfrm>
          <a:prstGeom prst="triangl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redondeado 60">
            <a:extLst>
              <a:ext uri="{FF2B5EF4-FFF2-40B4-BE49-F238E27FC236}">
                <a16:creationId xmlns:a16="http://schemas.microsoft.com/office/drawing/2014/main" id="{C15236A2-839A-4D19-95D7-68300AEB55D5}"/>
              </a:ext>
            </a:extLst>
          </p:cNvPr>
          <p:cNvSpPr/>
          <p:nvPr/>
        </p:nvSpPr>
        <p:spPr>
          <a:xfrm>
            <a:off x="5533125" y="3853464"/>
            <a:ext cx="5876403" cy="26187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1600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desconoce de la metodología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cuenta con plantillas artefactos estándares para todos los equipos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Desconocimiento del marco de trabajo por parte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gestionan los proyectos de forma individual  y no con una visión de producto</a:t>
            </a:r>
            <a:endParaRPr lang="es-CO" sz="1600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160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realizan las todas ceremonias del marco de </a:t>
            </a:r>
            <a:r>
              <a:rPr lang="es-CO" sz="1050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547F63B-FCBA-4167-AEB7-692BB1C4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36" y="2174456"/>
            <a:ext cx="590550" cy="590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7925926-909B-492D-9D72-E4C348A9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017" y="4628324"/>
            <a:ext cx="5905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5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Charlas / Talleres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61216"/>
              </p:ext>
            </p:extLst>
          </p:nvPr>
        </p:nvGraphicFramePr>
        <p:xfrm>
          <a:off x="1284516" y="1741634"/>
          <a:ext cx="9753600" cy="2743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050771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Título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Dirigido a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Duración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Grupos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Cultura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kern="1200" noProof="0" dirty="0"/>
                        <a:t>Toda la organización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 hora 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Toyota Kata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PM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7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Framework Ágiles (Kanban, Scrum, SAFE)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sz="1400" kern="1200" noProof="0" dirty="0"/>
                        <a:t>Área de IT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Rol: Scrum Master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PM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Rol: Product Owner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BA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 hora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Be Agile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Líderes </a:t>
                      </a:r>
                      <a:r>
                        <a:rPr lang="es-CO" sz="1400" kern="1200" noProof="0" dirty="0" err="1"/>
                        <a:t>Experian</a:t>
                      </a:r>
                      <a:r>
                        <a:rPr lang="es-CO" sz="1400" kern="1200" noProof="0" dirty="0"/>
                        <a:t> (</a:t>
                      </a:r>
                      <a:r>
                        <a:rPr lang="es-CO" sz="1400" kern="1200" noProof="0" dirty="0" err="1"/>
                        <a:t>VPs</a:t>
                      </a:r>
                      <a:r>
                        <a:rPr lang="es-CO" sz="1400" kern="1200" noProof="0" dirty="0"/>
                        <a:t>)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8 horas 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CO" sz="1400" kern="1200" noProof="0" dirty="0"/>
                        <a:t>15 personas</a:t>
                      </a:r>
                      <a:endParaRPr lang="es-CO" sz="1400" kern="12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647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826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Contenido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148E49E-4A53-1542-8DD8-CA39E4D37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454558"/>
              </p:ext>
            </p:extLst>
          </p:nvPr>
        </p:nvGraphicFramePr>
        <p:xfrm>
          <a:off x="1076285" y="1174846"/>
          <a:ext cx="4060373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Cultura Ágil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Orígenes de la Agilidad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Manifiesto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Principios del Manifiesto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¿Qué es Agilidad?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Beneficios de la Agilidad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Barreras de la Agilidad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Definición de Cultura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7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Cultura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64254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82EFB39-FA05-B047-9363-D5707325D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268360"/>
              </p:ext>
            </p:extLst>
          </p:nvPr>
        </p:nvGraphicFramePr>
        <p:xfrm>
          <a:off x="3735526" y="2297476"/>
          <a:ext cx="3831772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317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Framework Ágiles 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Scrum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- Facilitación Gráfica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Método Kanban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- Pizza Kanban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Escalamiento con </a:t>
                      </a:r>
                      <a:r>
                        <a:rPr lang="es-CO" sz="1400" noProof="0" dirty="0" err="1"/>
                        <a:t>SAFe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- ¿Cómo llegar al siguiente nivel?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746CEB-E25F-49A3-87D0-DA7A877B2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902325"/>
              </p:ext>
            </p:extLst>
          </p:nvPr>
        </p:nvGraphicFramePr>
        <p:xfrm>
          <a:off x="6551154" y="4128379"/>
          <a:ext cx="4060373" cy="18213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79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Toyota Kata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Definición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Pasos del mejoramiento KATA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Kata </a:t>
                      </a:r>
                      <a:r>
                        <a:rPr lang="es-CO" sz="1400" noProof="0" dirty="0" err="1"/>
                        <a:t>Storyboard</a:t>
                      </a:r>
                      <a:r>
                        <a:rPr lang="es-CO" sz="1400" noProof="0" dirty="0"/>
                        <a:t>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Ciclos PDCA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237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Contenido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5148E49E-4A53-1542-8DD8-CA39E4D37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587602"/>
              </p:ext>
            </p:extLst>
          </p:nvPr>
        </p:nvGraphicFramePr>
        <p:xfrm>
          <a:off x="877109" y="1271625"/>
          <a:ext cx="4060373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Rol: Scrum Master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Scrum Framework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Funciones del SM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Facilitación de Ceremonias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Sprint </a:t>
                      </a:r>
                      <a:r>
                        <a:rPr lang="es-CO" sz="1400" noProof="0" dirty="0" err="1"/>
                        <a:t>Backlog</a:t>
                      </a:r>
                      <a:r>
                        <a:rPr lang="es-CO" sz="1400" noProof="0" dirty="0"/>
                        <a:t> – DOD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Tableros </a:t>
                      </a:r>
                      <a:r>
                        <a:rPr lang="es-CO" sz="1400" noProof="0" dirty="0" err="1"/>
                        <a:t>Burndown</a:t>
                      </a:r>
                      <a:r>
                        <a:rPr lang="es-CO" sz="1400" noProof="0" dirty="0"/>
                        <a:t> - </a:t>
                      </a:r>
                      <a:r>
                        <a:rPr lang="es-CO" sz="1400" noProof="0" dirty="0" err="1"/>
                        <a:t>BurnUp</a:t>
                      </a:r>
                      <a:r>
                        <a:rPr lang="es-CO" sz="1400" noProof="0" dirty="0"/>
                        <a:t> - Kanban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Equipos de Trabajo – Management 3.0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8A56D85-5A0E-9F4B-83CB-187E6EDC5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81146"/>
              </p:ext>
            </p:extLst>
          </p:nvPr>
        </p:nvGraphicFramePr>
        <p:xfrm>
          <a:off x="4241441" y="2096287"/>
          <a:ext cx="4060373" cy="2900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0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Rol: Product Owner </a:t>
                      </a:r>
                      <a:endParaRPr lang="es-CO" sz="1400" noProof="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Scrum Framework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Funciones del PO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Product </a:t>
                      </a:r>
                      <a:r>
                        <a:rPr lang="es-CO" sz="1400" noProof="0" dirty="0" err="1"/>
                        <a:t>Backlog</a:t>
                      </a:r>
                      <a:r>
                        <a:rPr lang="es-CO" sz="1400" noProof="0" dirty="0"/>
                        <a:t> – Historias de Usuario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Técnicas de Priorización – </a:t>
                      </a:r>
                      <a:r>
                        <a:rPr lang="es-CO" sz="1400" noProof="0" dirty="0" err="1"/>
                        <a:t>Impact</a:t>
                      </a:r>
                      <a:r>
                        <a:rPr lang="es-CO" sz="1400" noProof="0" dirty="0"/>
                        <a:t> </a:t>
                      </a:r>
                      <a:r>
                        <a:rPr lang="es-CO" sz="1400" noProof="0" dirty="0" err="1"/>
                        <a:t>Mapping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Mínimo Producto Viable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Refinamiento de </a:t>
                      </a:r>
                      <a:r>
                        <a:rPr lang="es-CO" sz="1400" noProof="0" dirty="0" err="1"/>
                        <a:t>Backlog</a:t>
                      </a:r>
                      <a:r>
                        <a:rPr lang="es-CO" sz="1400" noProof="0" dirty="0"/>
                        <a:t> - DOR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Plan </a:t>
                      </a:r>
                      <a:r>
                        <a:rPr lang="es-CO" sz="1400" noProof="0" dirty="0" err="1"/>
                        <a:t>Realease</a:t>
                      </a:r>
                      <a:r>
                        <a:rPr lang="es-CO" sz="1400" noProof="0" dirty="0"/>
                        <a:t> – </a:t>
                      </a:r>
                      <a:r>
                        <a:rPr lang="es-CO" sz="1400" noProof="0" dirty="0" err="1"/>
                        <a:t>Story</a:t>
                      </a:r>
                      <a:r>
                        <a:rPr lang="es-CO" sz="1400" noProof="0" dirty="0"/>
                        <a:t> </a:t>
                      </a:r>
                      <a:r>
                        <a:rPr lang="es-CO" sz="1400" noProof="0" dirty="0" err="1"/>
                        <a:t>Mapping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75591"/>
                  </a:ext>
                </a:extLst>
              </a:tr>
            </a:tbl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4780755C-0FE4-4BA8-A570-2C73C773A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105003"/>
              </p:ext>
            </p:extLst>
          </p:nvPr>
        </p:nvGraphicFramePr>
        <p:xfrm>
          <a:off x="8021370" y="3010430"/>
          <a:ext cx="3737140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37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 Agile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¿Cómo ser agiles en tu área?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¿Por qué Agile?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Agile </a:t>
                      </a:r>
                      <a:r>
                        <a:rPr lang="es-CO" sz="1400" noProof="0" dirty="0" err="1"/>
                        <a:t>Values</a:t>
                      </a:r>
                      <a:r>
                        <a:rPr lang="es-CO" sz="1400" noProof="0" dirty="0"/>
                        <a:t> – </a:t>
                      </a:r>
                      <a:r>
                        <a:rPr lang="es-CO" sz="1400" noProof="0" dirty="0" err="1"/>
                        <a:t>Experian</a:t>
                      </a:r>
                      <a:r>
                        <a:rPr lang="es-CO" sz="1400" noProof="0" dirty="0"/>
                        <a:t> </a:t>
                      </a:r>
                      <a:r>
                        <a:rPr lang="es-CO" sz="1400" noProof="0" dirty="0" err="1"/>
                        <a:t>Way</a:t>
                      </a:r>
                      <a:r>
                        <a:rPr lang="es-CO" sz="1400" noProof="0" dirty="0"/>
                        <a:t>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Enfoque UX – Lean </a:t>
                      </a:r>
                      <a:r>
                        <a:rPr lang="es-CO" sz="1400" noProof="0" dirty="0" err="1"/>
                        <a:t>Startup</a:t>
                      </a:r>
                      <a:r>
                        <a:rPr lang="es-CO" sz="1400" noProof="0" dirty="0"/>
                        <a:t>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Enfoque Ágil vs Enfoque Tradicional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¿Qué pensamos en </a:t>
                      </a:r>
                      <a:r>
                        <a:rPr lang="es-CO" sz="1400" noProof="0" dirty="0" err="1"/>
                        <a:t>Experian</a:t>
                      </a:r>
                      <a:r>
                        <a:rPr lang="es-CO" sz="1400" noProof="0" dirty="0"/>
                        <a:t> acerca de Agile?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Casos de Éxito y no Éxito 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7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764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93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Cronograma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194267"/>
              </p:ext>
            </p:extLst>
          </p:nvPr>
        </p:nvGraphicFramePr>
        <p:xfrm>
          <a:off x="2526633" y="1558089"/>
          <a:ext cx="8003867" cy="3193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33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4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Charla / Taller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Fecha</a:t>
                      </a:r>
                      <a:r>
                        <a:rPr lang="en-US" sz="1400" dirty="0"/>
                        <a:t>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Día </a:t>
                      </a:r>
                      <a:endParaRPr lang="en-US" sz="1400" dirty="0">
                        <a:solidFill>
                          <a:schemeClr val="accent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dirty="0"/>
                        <a:t>Cultura Ágil</a:t>
                      </a:r>
                      <a:endParaRPr lang="es-CO" sz="1400" noProof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kern="1200" noProof="0" dirty="0"/>
                        <a:t>17/10/2018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Miercoles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 Agile 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19/10/2018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Viernes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066253"/>
                  </a:ext>
                </a:extLst>
              </a:tr>
              <a:tr h="406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Toyota Kata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22/10/2018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Lunes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23097"/>
                  </a:ext>
                </a:extLst>
              </a:tr>
              <a:tr h="413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Framework </a:t>
                      </a:r>
                      <a:r>
                        <a:rPr lang="es-CO" sz="1400" noProof="0" dirty="0"/>
                        <a:t>Ágiles</a:t>
                      </a:r>
                      <a:r>
                        <a:rPr lang="en-US" sz="1400" dirty="0"/>
                        <a:t> (Kanban, Scrum, SAFE)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/>
                        <a:t>23/10/2018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 err="1"/>
                        <a:t>Martes</a:t>
                      </a:r>
                      <a:r>
                        <a:rPr lang="en-US" sz="1400" kern="1200" dirty="0"/>
                        <a:t>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9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Be Agile 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24/10/2018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Miercoles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558343"/>
                  </a:ext>
                </a:extLst>
              </a:tr>
              <a:tr h="406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Rol</a:t>
                      </a:r>
                      <a:r>
                        <a:rPr lang="en-US" sz="1400" dirty="0"/>
                        <a:t>: Product Owner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26/10/2018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Viernes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3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Rol</a:t>
                      </a:r>
                      <a:r>
                        <a:rPr lang="en-US" sz="1400" dirty="0"/>
                        <a:t>: Scrum Master</a:t>
                      </a:r>
                      <a:endParaRPr 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02/11/2018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/>
                        <a:t>Viernes </a:t>
                      </a:r>
                      <a:endParaRPr lang="en-US" sz="140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98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539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77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7051A97-AD92-4E0D-8C80-A13B010A8058}"/>
              </a:ext>
            </a:extLst>
          </p:cNvPr>
          <p:cNvSpPr txBox="1"/>
          <p:nvPr/>
        </p:nvSpPr>
        <p:spPr>
          <a:xfrm>
            <a:off x="3159659" y="2706986"/>
            <a:ext cx="57104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b="1" dirty="0"/>
              <a:t>Reglas de Juego</a:t>
            </a:r>
            <a:endParaRPr lang="es-CO" sz="6600" b="1" dirty="0"/>
          </a:p>
        </p:txBody>
      </p:sp>
    </p:spTree>
    <p:extLst>
      <p:ext uri="{BB962C8B-B14F-4D97-AF65-F5344CB8AC3E}">
        <p14:creationId xmlns:p14="http://schemas.microsoft.com/office/powerpoint/2010/main" val="1554984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454" y="783771"/>
            <a:ext cx="11034403" cy="543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87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67EAA-9380-4F86-AE58-3BB87688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Criterios Evaluación Marco </a:t>
            </a:r>
            <a:r>
              <a:rPr lang="es-ES" dirty="0" err="1"/>
              <a:t>Safe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78973A5-A0C7-4BF4-BD59-581275269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020412"/>
              </p:ext>
            </p:extLst>
          </p:nvPr>
        </p:nvGraphicFramePr>
        <p:xfrm>
          <a:off x="1303401" y="2432742"/>
          <a:ext cx="2298700" cy="2095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2163571784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u="none" strike="noStrike" dirty="0">
                          <a:effectLst/>
                        </a:rPr>
                        <a:t>Artefactos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4327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Backlog de </a:t>
                      </a:r>
                      <a:r>
                        <a:rPr lang="es-CO" sz="1100" u="none" strike="noStrike" dirty="0" err="1">
                          <a:effectLst/>
                        </a:rPr>
                        <a:t>Features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05581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Backlog de Historias de usarios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805369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PI Objectives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28693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Kanban Historias Usuario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03843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Kanban Feature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7784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Historias de usuario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27608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roadmap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4855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0976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DoD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817547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NFR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21031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4E592889-BE72-4037-B344-339BCDF94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405060"/>
              </p:ext>
            </p:extLst>
          </p:nvPr>
        </p:nvGraphicFramePr>
        <p:xfrm>
          <a:off x="4340068" y="2432742"/>
          <a:ext cx="2298700" cy="2476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35194049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u="none" strike="noStrike" dirty="0">
                          <a:effectLst/>
                        </a:rPr>
                        <a:t>Ceremonias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6177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Sprint </a:t>
                      </a:r>
                      <a:r>
                        <a:rPr lang="es-CO" sz="1100" u="none" strike="noStrike" dirty="0" err="1">
                          <a:effectLst/>
                        </a:rPr>
                        <a:t>Planning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8960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Sprint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70135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Daily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75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Review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0932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Retrospectiva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102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u="none" strike="noStrike">
                          <a:effectLst/>
                        </a:rPr>
                        <a:t>Refinamiento de Historias de Usuario</a:t>
                      </a: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96537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PI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215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PI Planning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805770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Scrum of Scrum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48388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System Demo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95303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Innovation and Planning Iteration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606686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 err="1">
                          <a:effectLst/>
                        </a:rPr>
                        <a:t>Inspect</a:t>
                      </a:r>
                      <a:r>
                        <a:rPr lang="es-CO" sz="1100" u="none" strike="noStrike" dirty="0">
                          <a:effectLst/>
                        </a:rPr>
                        <a:t> and </a:t>
                      </a:r>
                      <a:r>
                        <a:rPr lang="es-CO" sz="1100" u="none" strike="noStrike" dirty="0" err="1">
                          <a:effectLst/>
                        </a:rPr>
                        <a:t>Adapt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241762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6ADC21D-3160-4DEA-8377-DC6B3B8EC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06042"/>
              </p:ext>
            </p:extLst>
          </p:nvPr>
        </p:nvGraphicFramePr>
        <p:xfrm>
          <a:off x="7376735" y="2432742"/>
          <a:ext cx="2298700" cy="1524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298700">
                  <a:extLst>
                    <a:ext uri="{9D8B030D-6E8A-4147-A177-3AD203B41FA5}">
                      <a16:colId xmlns:a16="http://schemas.microsoft.com/office/drawing/2014/main" val="36788243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1" u="none" strike="noStrike" dirty="0">
                          <a:effectLst/>
                        </a:rPr>
                        <a:t>Roles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4206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Scrum Master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4643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Dev Team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11483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Product Owner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2325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System Arquitect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4939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Product mgmt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5289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RTE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9966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Business </a:t>
                      </a:r>
                      <a:r>
                        <a:rPr lang="es-CO" sz="1100" u="none" strike="noStrike" dirty="0" err="1">
                          <a:effectLst/>
                        </a:rPr>
                        <a:t>Owners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49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525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Madurez Marco Escalamiento Safe</a:t>
            </a:r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00FEF698-E905-4176-91CD-160EC719B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5300444"/>
              </p:ext>
            </p:extLst>
          </p:nvPr>
        </p:nvGraphicFramePr>
        <p:xfrm>
          <a:off x="203200" y="1301630"/>
          <a:ext cx="7029578" cy="50569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A0DB8537-30DB-49B5-B401-64B739DAC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316916"/>
              </p:ext>
            </p:extLst>
          </p:nvPr>
        </p:nvGraphicFramePr>
        <p:xfrm>
          <a:off x="4552520" y="1451429"/>
          <a:ext cx="743627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6739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BB1DA-E2F2-4DA6-8C46-190E35D7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Top Impedimentos</a:t>
            </a:r>
            <a:endParaRPr lang="es-CO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9FD4A498-BCF1-4866-9322-F847E3105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494836"/>
              </p:ext>
            </p:extLst>
          </p:nvPr>
        </p:nvGraphicFramePr>
        <p:xfrm>
          <a:off x="3862386" y="1101812"/>
          <a:ext cx="8821519" cy="5534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AB90894-5C64-4ECF-9DE4-094F97533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486394"/>
              </p:ext>
            </p:extLst>
          </p:nvPr>
        </p:nvGraphicFramePr>
        <p:xfrm>
          <a:off x="1504887" y="1619250"/>
          <a:ext cx="2844800" cy="36195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189355462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5134091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 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Total</a:t>
                      </a:r>
                      <a:endParaRPr lang="es-CO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3492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Fabrica Software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63565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Infraestructura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10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92821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Producto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6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4777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Gerencia Desarrollo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4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29984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Arquitectura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3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91781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QA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4714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BD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2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442156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Seguridad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6314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PMO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001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Mercadeo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126897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Incident Manager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106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Finanzas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73859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Facturacion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1211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eResolve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40287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Ebyington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822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Decisor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52179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Compras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>
                          <a:effectLst/>
                        </a:rPr>
                        <a:t>1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502351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Bus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CO" sz="1100" u="none" strike="noStrike" dirty="0">
                          <a:effectLst/>
                        </a:rPr>
                        <a:t>1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72137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89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8DD02-93D3-4177-AA40-69B8B69CC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545" y="-4412"/>
            <a:ext cx="8479725" cy="938601"/>
          </a:xfrm>
        </p:spPr>
        <p:txBody>
          <a:bodyPr/>
          <a:lstStyle/>
          <a:p>
            <a:r>
              <a:rPr lang="es-ES" dirty="0"/>
              <a:t> Top 3 Impedimentos  </a:t>
            </a:r>
            <a:endParaRPr lang="es-CO" dirty="0"/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BAB1433A-147E-4280-B778-ED36AF08AC37}"/>
              </a:ext>
            </a:extLst>
          </p:cNvPr>
          <p:cNvGrpSpPr/>
          <p:nvPr/>
        </p:nvGrpSpPr>
        <p:grpSpPr>
          <a:xfrm>
            <a:off x="7158277" y="2055136"/>
            <a:ext cx="3666653" cy="3668917"/>
            <a:chOff x="6808205" y="2055137"/>
            <a:chExt cx="3666653" cy="3668917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3481E59-AA73-4766-8631-A5F9C12CCDBD}"/>
                </a:ext>
              </a:extLst>
            </p:cNvPr>
            <p:cNvSpPr/>
            <p:nvPr/>
          </p:nvSpPr>
          <p:spPr>
            <a:xfrm>
              <a:off x="9803392" y="2055137"/>
              <a:ext cx="289710" cy="3668917"/>
            </a:xfrm>
            <a:prstGeom prst="rect">
              <a:avLst/>
            </a:prstGeom>
            <a:gradFill flip="none" rotWithShape="1">
              <a:gsLst>
                <a:gs pos="0">
                  <a:srgbClr val="996600">
                    <a:shade val="30000"/>
                    <a:satMod val="115000"/>
                  </a:srgbClr>
                </a:gs>
                <a:gs pos="50000">
                  <a:srgbClr val="996600">
                    <a:shade val="67500"/>
                    <a:satMod val="115000"/>
                  </a:srgbClr>
                </a:gs>
                <a:gs pos="100000">
                  <a:srgbClr val="9966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7D8399EC-DCE2-4F83-8417-C8DD943CD924}"/>
                </a:ext>
              </a:extLst>
            </p:cNvPr>
            <p:cNvSpPr/>
            <p:nvPr/>
          </p:nvSpPr>
          <p:spPr>
            <a:xfrm>
              <a:off x="7378574" y="2055138"/>
              <a:ext cx="289710" cy="3668916"/>
            </a:xfrm>
            <a:prstGeom prst="rect">
              <a:avLst/>
            </a:prstGeom>
            <a:gradFill flip="none" rotWithShape="1">
              <a:gsLst>
                <a:gs pos="0">
                  <a:srgbClr val="996600">
                    <a:shade val="30000"/>
                    <a:satMod val="115000"/>
                  </a:srgbClr>
                </a:gs>
                <a:gs pos="50000">
                  <a:srgbClr val="996600">
                    <a:shade val="67500"/>
                    <a:satMod val="115000"/>
                  </a:srgbClr>
                </a:gs>
                <a:gs pos="100000">
                  <a:srgbClr val="99660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Rectángulo: esquinas redondeadas 10">
              <a:extLst>
                <a:ext uri="{FF2B5EF4-FFF2-40B4-BE49-F238E27FC236}">
                  <a16:creationId xmlns:a16="http://schemas.microsoft.com/office/drawing/2014/main" id="{5160D334-0767-471A-8E63-77208AC730B3}"/>
                </a:ext>
              </a:extLst>
            </p:cNvPr>
            <p:cNvSpPr/>
            <p:nvPr/>
          </p:nvSpPr>
          <p:spPr>
            <a:xfrm>
              <a:off x="6808205" y="2241894"/>
              <a:ext cx="3666653" cy="1790323"/>
            </a:xfrm>
            <a:prstGeom prst="roundRect">
              <a:avLst/>
            </a:prstGeom>
            <a:solidFill>
              <a:srgbClr val="CC33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Principales impedimentos 58 %</a:t>
              </a:r>
              <a:endParaRPr lang="es-CO" dirty="0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52DA6FAF-41A5-46F4-A5B4-D24BBDEDCC46}"/>
                </a:ext>
              </a:extLst>
            </p:cNvPr>
            <p:cNvSpPr/>
            <p:nvPr/>
          </p:nvSpPr>
          <p:spPr>
            <a:xfrm>
              <a:off x="7460055" y="2390115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78857FE9-376A-40A8-948E-D80AD46ADF85}"/>
                </a:ext>
              </a:extLst>
            </p:cNvPr>
            <p:cNvSpPr/>
            <p:nvPr/>
          </p:nvSpPr>
          <p:spPr>
            <a:xfrm>
              <a:off x="9898452" y="2344847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53F1110D-208C-443D-A482-DF53F263A0FD}"/>
                </a:ext>
              </a:extLst>
            </p:cNvPr>
            <p:cNvSpPr/>
            <p:nvPr/>
          </p:nvSpPr>
          <p:spPr>
            <a:xfrm>
              <a:off x="7469107" y="3788355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8FC56B2-8054-4D37-B5A3-916F64AD54CD}"/>
                </a:ext>
              </a:extLst>
            </p:cNvPr>
            <p:cNvSpPr/>
            <p:nvPr/>
          </p:nvSpPr>
          <p:spPr>
            <a:xfrm>
              <a:off x="9898452" y="3741579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638558F-1175-489B-8E1B-7BBC262201D3}"/>
              </a:ext>
            </a:extLst>
          </p:cNvPr>
          <p:cNvGrpSpPr/>
          <p:nvPr/>
        </p:nvGrpSpPr>
        <p:grpSpPr>
          <a:xfrm>
            <a:off x="2189436" y="1480241"/>
            <a:ext cx="3404102" cy="4282289"/>
            <a:chOff x="2281471" y="1441764"/>
            <a:chExt cx="3404102" cy="4282289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AE0974A-6650-4DAC-BBBF-644F07276145}"/>
                </a:ext>
              </a:extLst>
            </p:cNvPr>
            <p:cNvGrpSpPr/>
            <p:nvPr/>
          </p:nvGrpSpPr>
          <p:grpSpPr>
            <a:xfrm>
              <a:off x="2281471" y="1441764"/>
              <a:ext cx="3404102" cy="4282289"/>
              <a:chOff x="3585173" y="1287855"/>
              <a:chExt cx="3404102" cy="4282289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C671704-0F06-4BDD-8674-F4265477F60B}"/>
                  </a:ext>
                </a:extLst>
              </p:cNvPr>
              <p:cNvSpPr/>
              <p:nvPr/>
            </p:nvSpPr>
            <p:spPr>
              <a:xfrm>
                <a:off x="5042780" y="1287855"/>
                <a:ext cx="534155" cy="4282289"/>
              </a:xfrm>
              <a:prstGeom prst="rect">
                <a:avLst/>
              </a:prstGeom>
              <a:gradFill flip="none" rotWithShape="1">
                <a:gsLst>
                  <a:gs pos="0">
                    <a:srgbClr val="996600">
                      <a:shade val="30000"/>
                      <a:satMod val="115000"/>
                    </a:srgbClr>
                  </a:gs>
                  <a:gs pos="50000">
                    <a:srgbClr val="996600">
                      <a:shade val="67500"/>
                      <a:satMod val="115000"/>
                    </a:srgbClr>
                  </a:gs>
                  <a:gs pos="100000">
                    <a:srgbClr val="996600">
                      <a:shade val="100000"/>
                      <a:satMod val="115000"/>
                    </a:srgbClr>
                  </a:gs>
                </a:gsLst>
                <a:lin ang="135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5" name="Flecha: pentágono 4">
                <a:extLst>
                  <a:ext uri="{FF2B5EF4-FFF2-40B4-BE49-F238E27FC236}">
                    <a16:creationId xmlns:a16="http://schemas.microsoft.com/office/drawing/2014/main" id="{830CDB46-3148-4591-80C6-25F3198CD0A1}"/>
                  </a:ext>
                </a:extLst>
              </p:cNvPr>
              <p:cNvSpPr/>
              <p:nvPr/>
            </p:nvSpPr>
            <p:spPr>
              <a:xfrm>
                <a:off x="3947311" y="1575303"/>
                <a:ext cx="3041964" cy="660903"/>
              </a:xfrm>
              <a:prstGeom prst="homePlat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Fabrica Software 22%</a:t>
                </a:r>
                <a:endParaRPr lang="es-CO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6" name="Flecha: pentágono 5">
                <a:extLst>
                  <a:ext uri="{FF2B5EF4-FFF2-40B4-BE49-F238E27FC236}">
                    <a16:creationId xmlns:a16="http://schemas.microsoft.com/office/drawing/2014/main" id="{D9751AB5-D72C-4E76-B4DB-4F814387DC29}"/>
                  </a:ext>
                </a:extLst>
              </p:cNvPr>
              <p:cNvSpPr/>
              <p:nvPr/>
            </p:nvSpPr>
            <p:spPr>
              <a:xfrm flipH="1">
                <a:off x="3585173" y="2546868"/>
                <a:ext cx="3041964" cy="660903"/>
              </a:xfrm>
              <a:prstGeom prst="homePlate">
                <a:avLst/>
              </a:prstGeom>
              <a:solidFill>
                <a:srgbClr val="FF6600"/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Infraestructura 22%</a:t>
                </a:r>
                <a:endParaRPr lang="es-CO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7" name="Flecha: pentágono 6">
                <a:extLst>
                  <a:ext uri="{FF2B5EF4-FFF2-40B4-BE49-F238E27FC236}">
                    <a16:creationId xmlns:a16="http://schemas.microsoft.com/office/drawing/2014/main" id="{7FCE37A2-BC19-4984-9235-4F50346DB777}"/>
                  </a:ext>
                </a:extLst>
              </p:cNvPr>
              <p:cNvSpPr/>
              <p:nvPr/>
            </p:nvSpPr>
            <p:spPr>
              <a:xfrm>
                <a:off x="3947311" y="3518433"/>
                <a:ext cx="3041964" cy="660903"/>
              </a:xfrm>
              <a:prstGeom prst="homePlate">
                <a:avLst/>
              </a:prstGeom>
              <a:solidFill>
                <a:schemeClr val="bg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Producto 14%</a:t>
                </a:r>
                <a:endParaRPr lang="es-CO" dirty="0">
                  <a:solidFill>
                    <a:srgbClr val="000000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3F29DB6-2D8B-4C95-9142-95DF63AD88DB}"/>
                </a:ext>
              </a:extLst>
            </p:cNvPr>
            <p:cNvSpPr/>
            <p:nvPr/>
          </p:nvSpPr>
          <p:spPr>
            <a:xfrm>
              <a:off x="3983523" y="1772215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92E54695-03F8-405E-98AE-A5B31829F598}"/>
                </a:ext>
              </a:extLst>
            </p:cNvPr>
            <p:cNvSpPr/>
            <p:nvPr/>
          </p:nvSpPr>
          <p:spPr>
            <a:xfrm>
              <a:off x="3983522" y="2791312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80A41544-F351-4412-9EF6-F8551848FD6D}"/>
                </a:ext>
              </a:extLst>
            </p:cNvPr>
            <p:cNvSpPr/>
            <p:nvPr/>
          </p:nvSpPr>
          <p:spPr>
            <a:xfrm>
              <a:off x="3983523" y="3778720"/>
              <a:ext cx="99589" cy="9053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</p:spTree>
    <p:extLst>
      <p:ext uri="{BB962C8B-B14F-4D97-AF65-F5344CB8AC3E}">
        <p14:creationId xmlns:p14="http://schemas.microsoft.com/office/powerpoint/2010/main" val="68906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02A87-541D-4778-8D9A-74957B58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000" y="1160212"/>
            <a:ext cx="11700000" cy="7869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000" b="1" dirty="0"/>
              <a:t>Actividad Diagrama Ishikawa</a:t>
            </a:r>
            <a:endParaRPr lang="es-CO" sz="4000" b="1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FBED9C-115C-4DE2-B57D-57E29275F40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5257" y="2089297"/>
            <a:ext cx="6158454" cy="372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2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F0F3-CF22-488B-8DDD-FF513F918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000" y="157898"/>
            <a:ext cx="10515600" cy="670216"/>
          </a:xfrm>
        </p:spPr>
        <p:txBody>
          <a:bodyPr>
            <a:normAutofit fontScale="90000"/>
          </a:bodyPr>
          <a:lstStyle/>
          <a:p>
            <a:r>
              <a:rPr lang="es-ES" dirty="0"/>
              <a:t>Radar Equipos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D3F5EC-DF95-456D-BEA1-EAD5C416786C}"/>
              </a:ext>
            </a:extLst>
          </p:cNvPr>
          <p:cNvSpPr/>
          <p:nvPr/>
        </p:nvSpPr>
        <p:spPr>
          <a:xfrm>
            <a:off x="6257116" y="772771"/>
            <a:ext cx="4799840" cy="1800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351" dirty="0"/>
              <a:t>Agility Score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realizan reuniones de Sincronización diaria con el equipo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realiza Reunión de Entendimiento del proyecto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realiza Reunión de Planeación de cada Iteración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cuenta con un backlog Priorizado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realizan demostración de lo construido en cada iteración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realizan reuniones de Refinamiento de Historias de Usuario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Se realiza reuniones de manera frecuente de inspección y Adaptación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s-CO" sz="1351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7D4353-BFDA-4E2B-AA27-27EB57963EC1}"/>
              </a:ext>
            </a:extLst>
          </p:cNvPr>
          <p:cNvSpPr/>
          <p:nvPr/>
        </p:nvSpPr>
        <p:spPr>
          <a:xfrm>
            <a:off x="6335535" y="2367171"/>
            <a:ext cx="479984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351" b="1" dirty="0" err="1"/>
              <a:t>Happiness</a:t>
            </a:r>
            <a:r>
              <a:rPr lang="es-CO" sz="1351" b="1" dirty="0"/>
              <a:t> </a:t>
            </a:r>
            <a:r>
              <a:rPr lang="es-CO" sz="1351" b="1" dirty="0" err="1"/>
              <a:t>Team</a:t>
            </a:r>
            <a:endParaRPr lang="es-CO" sz="1351" b="1" dirty="0"/>
          </a:p>
          <a:p>
            <a:r>
              <a:rPr lang="es-ES" sz="1200" dirty="0"/>
              <a:t>Se trabajan 8 horas al día (o el límite de la jornada) y los sobreesfuerzos son voluntarios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El equipo puede dedicar tiempo a formarse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El equipo ve como positiva la metodología y además se divierte siguiéndola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No Surgen muchas tareas no planificadas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¿Qué tanto disfrutas tu trabajo? o ¿Qué tan contento y orgulloso te sientes del trabajo?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s-CO" sz="135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089E39-4953-4E9B-BBBD-CB5032E3CEE1}"/>
              </a:ext>
            </a:extLst>
          </p:cNvPr>
          <p:cNvSpPr/>
          <p:nvPr/>
        </p:nvSpPr>
        <p:spPr>
          <a:xfrm>
            <a:off x="6353575" y="4214789"/>
            <a:ext cx="3477106" cy="1223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351" b="1" dirty="0"/>
              <a:t>Client </a:t>
            </a:r>
            <a:r>
              <a:rPr lang="es-CO" sz="1351" b="1" dirty="0" err="1"/>
              <a:t>Satisfaction</a:t>
            </a:r>
            <a:endParaRPr lang="es-CO" sz="1351" b="1" dirty="0"/>
          </a:p>
          <a:p>
            <a:r>
              <a:rPr lang="es-ES" sz="1200" dirty="0"/>
              <a:t>Satisfacción con el Equipo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Satisfacción con el Entregable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Satisfacción con la Forma de Trabajar del Equipo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Compromiso del Equipo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s-CO" sz="12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5047FB-84A2-461B-8824-FD5DC8B693F9}"/>
              </a:ext>
            </a:extLst>
          </p:cNvPr>
          <p:cNvSpPr/>
          <p:nvPr/>
        </p:nvSpPr>
        <p:spPr>
          <a:xfrm>
            <a:off x="391362" y="5599261"/>
            <a:ext cx="4708277" cy="10620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351" b="1" dirty="0" err="1"/>
              <a:t>Iteration</a:t>
            </a:r>
            <a:r>
              <a:rPr lang="es-CO" sz="1351" b="1" dirty="0"/>
              <a:t> </a:t>
            </a:r>
            <a:r>
              <a:rPr lang="es-CO" sz="1351" b="1" dirty="0" err="1"/>
              <a:t>Goal</a:t>
            </a:r>
            <a:endParaRPr lang="es-CO" sz="1351" b="1" dirty="0"/>
          </a:p>
          <a:p>
            <a:r>
              <a:rPr lang="es-ES" sz="1200" dirty="0"/>
              <a:t>El equipo generalmente entrega lo que se compromete a hacer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¿Se extienden las Iteraciones?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Desviación de resultados de proyecto respecto a planificación inicial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s-CO" sz="135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3508191-DFDF-47E4-B221-23C81F786260}"/>
              </a:ext>
            </a:extLst>
          </p:cNvPr>
          <p:cNvSpPr/>
          <p:nvPr/>
        </p:nvSpPr>
        <p:spPr>
          <a:xfrm>
            <a:off x="6335535" y="5599262"/>
            <a:ext cx="5380384" cy="1038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351" b="1" dirty="0" err="1"/>
              <a:t>Comunication</a:t>
            </a:r>
            <a:endParaRPr lang="es-CO" sz="1351" b="1" dirty="0"/>
          </a:p>
          <a:p>
            <a:r>
              <a:rPr lang="es-ES" sz="1200" dirty="0"/>
              <a:t>Tenemos un tablero para comunicar a otros el status de nuestro producto/proyecto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Que tanto participa el PO con el Equipo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Participación Activa de áreas de apoyo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s-ES" sz="1200" dirty="0"/>
              <a:t>Nivel de Comunicación con otros Equipos</a:t>
            </a:r>
            <a:endParaRPr lang="es-CO" sz="1200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4C18B9E-F201-4B17-A347-2F911C8022F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1361" y="989046"/>
          <a:ext cx="5671411" cy="4518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D8FFF182-1C64-487D-9339-6F359541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4925" y="6249221"/>
            <a:ext cx="2568000" cy="54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4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F58588-576D-46D5-80D6-8A24D7A02F27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4bffbd67-204f-4941-9f8d-5e376a982f9f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17186</TotalTime>
  <Words>867</Words>
  <Application>Microsoft Office PowerPoint</Application>
  <PresentationFormat>Panorámica</PresentationFormat>
  <Paragraphs>284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Arial Narrow</vt:lpstr>
      <vt:lpstr>Calibri</vt:lpstr>
      <vt:lpstr>Calibri Light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Criterios Evaluación Marco Safe</vt:lpstr>
      <vt:lpstr> Madurez Marco Escalamiento Safe</vt:lpstr>
      <vt:lpstr> Top Impedimentos</vt:lpstr>
      <vt:lpstr> Top 3 Impedimentos  </vt:lpstr>
      <vt:lpstr>Presentación de PowerPoint</vt:lpstr>
      <vt:lpstr>Radar Equipos</vt:lpstr>
      <vt:lpstr> Resumen Estado Equipos</vt:lpstr>
      <vt:lpstr> Priorización de Equipos</vt:lpstr>
      <vt:lpstr>Gaps</vt:lpstr>
      <vt:lpstr>Charlas / Talleres</vt:lpstr>
      <vt:lpstr>Contenido</vt:lpstr>
      <vt:lpstr>Contenido</vt:lpstr>
      <vt:lpstr>Cronograma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Ome, Erwin</cp:lastModifiedBy>
  <cp:revision>473</cp:revision>
  <cp:lastPrinted>2018-05-14T12:53:52Z</cp:lastPrinted>
  <dcterms:created xsi:type="dcterms:W3CDTF">2017-11-17T14:24:31Z</dcterms:created>
  <dcterms:modified xsi:type="dcterms:W3CDTF">2018-10-11T20:03:22Z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